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57" r:id="rId4"/>
    <p:sldId id="276" r:id="rId5"/>
    <p:sldId id="275" r:id="rId6"/>
    <p:sldId id="258" r:id="rId7"/>
    <p:sldId id="264" r:id="rId8"/>
    <p:sldId id="267" r:id="rId9"/>
    <p:sldId id="259" r:id="rId10"/>
    <p:sldId id="260" r:id="rId11"/>
    <p:sldId id="261" r:id="rId12"/>
    <p:sldId id="277" r:id="rId13"/>
    <p:sldId id="262" r:id="rId14"/>
    <p:sldId id="263" r:id="rId15"/>
    <p:sldId id="265" r:id="rId16"/>
    <p:sldId id="266" r:id="rId17"/>
    <p:sldId id="268" r:id="rId18"/>
    <p:sldId id="269" r:id="rId19"/>
    <p:sldId id="270" r:id="rId20"/>
    <p:sldId id="272" r:id="rId21"/>
    <p:sldId id="273" r:id="rId22"/>
    <p:sldId id="281" r:id="rId23"/>
    <p:sldId id="279" r:id="rId24"/>
    <p:sldId id="285" r:id="rId25"/>
    <p:sldId id="284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E"/>
    <a:srgbClr val="D2F2FC"/>
    <a:srgbClr val="B6DC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351D-D4DB-4D35-83F4-AA516F3E4A5A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449D-01D5-4FC9-B56E-F5462A23E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626B-FB57-4A2D-BF3B-C37EA9965F2A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C4820-F007-4F0B-A691-6A1D423A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lang="en-US" sz="8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rgbClr val="F0F8FE"/>
              </a:gs>
              <a:gs pos="87000">
                <a:srgbClr val="F0F8FE"/>
              </a:gs>
              <a:gs pos="100000">
                <a:schemeClr val="accent1">
                  <a:tint val="23500"/>
                  <a:satMod val="160000"/>
                  <a:alpha val="5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D01F-2B14-4036-86A2-563040F1C0F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FA4B-0480-462C-9D96-AAFBF4CB3A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DMINI~1\AppData\Local\Temp\Rar$DR01.939\Liquid Feedback v.1\Liquid Feedback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0"/>
            <a:ext cx="1714500" cy="190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~1\AppData\Local\Temp\Rar$DR01.939\Liquid Feedback v.1\Liquid Feedb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228600"/>
            <a:ext cx="4876800" cy="4807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700748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Liquid</a:t>
            </a:r>
          </a:p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Feedback</a:t>
            </a:r>
            <a:endParaRPr 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784669">
            <a:off x="504401" y="1209933"/>
            <a:ext cx="8229600" cy="4525963"/>
          </a:xfrm>
          <a:ln w="2159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9600" dirty="0" smtClean="0">
                <a:solidFill>
                  <a:srgbClr val="FF0000"/>
                </a:solidFill>
                <a:latin typeface="Impact" pitchFamily="34" charset="0"/>
              </a:rPr>
              <a:t>it has never been used before?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But...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>
            <a:noAutofit/>
          </a:bodyPr>
          <a:lstStyle/>
          <a:p>
            <a:r>
              <a:rPr lang="de-DE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That‘s where we come in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~1\AppData\Local\Temp\Rar$DR01.939\Liquid Feedback v.1\Liquid Feedb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886200" cy="4807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700748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Liquid</a:t>
            </a:r>
          </a:p>
          <a:p>
            <a:pPr algn="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Feedback</a:t>
            </a:r>
            <a:endParaRPr 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Liquid Feedback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828800"/>
            <a:ext cx="2105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2209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/>
              <a:t>Direct democracy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/>
              <a:t>Representative democracy</a:t>
            </a:r>
            <a:endParaRPr lang="en-US" sz="4000" dirty="0"/>
          </a:p>
        </p:txBody>
      </p:sp>
      <p:sp>
        <p:nvSpPr>
          <p:cNvPr id="9" name="Cross 8"/>
          <p:cNvSpPr/>
          <p:nvPr/>
        </p:nvSpPr>
        <p:spPr>
          <a:xfrm>
            <a:off x="2362200" y="3048000"/>
            <a:ext cx="914400" cy="914400"/>
          </a:xfrm>
          <a:prstGeom prst="plus">
            <a:avLst>
              <a:gd name="adj" fmla="val 4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Everyone 1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/>
            <a:r>
              <a:rPr lang="de-DE" dirty="0" smtClean="0"/>
              <a:t>You can represent yourself in all issues</a:t>
            </a:r>
          </a:p>
          <a:p>
            <a:pPr lvl="1" algn="ctr"/>
            <a:r>
              <a:rPr lang="de-DE" dirty="0" smtClean="0"/>
              <a:t>(direct democracy)</a:t>
            </a:r>
          </a:p>
          <a:p>
            <a:pPr lvl="1" algn="ctr"/>
            <a:endParaRPr lang="en-US" dirty="0" smtClean="0"/>
          </a:p>
          <a:p>
            <a:pPr algn="ctr"/>
            <a:r>
              <a:rPr lang="de-DE" dirty="0" smtClean="0"/>
              <a:t>You can delegate your vote to another member</a:t>
            </a:r>
          </a:p>
          <a:p>
            <a:pPr lvl="1" algn="ctr"/>
            <a:r>
              <a:rPr lang="de-DE" dirty="0" smtClean="0"/>
              <a:t>(representative democracy)</a:t>
            </a:r>
          </a:p>
          <a:p>
            <a:pPr lvl="1"/>
            <a:endParaRPr lang="de-DE" dirty="0" smtClean="0"/>
          </a:p>
          <a:p>
            <a:r>
              <a:rPr lang="de-DE" u="sng" dirty="0" smtClean="0"/>
              <a:t>Or something inbetween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686800" cy="2544763"/>
          </a:xfrm>
        </p:spPr>
        <p:txBody>
          <a:bodyPr>
            <a:normAutofit/>
          </a:bodyPr>
          <a:lstStyle/>
          <a:p>
            <a:r>
              <a:rPr lang="de-DE" sz="4800" dirty="0" smtClean="0"/>
              <a:t>Everyone can post new initiatives or address new issues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76400"/>
          <a:ext cx="80772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0"/>
                <a:gridCol w="2692400"/>
                <a:gridCol w="2692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several themes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</a:tr>
              <a:tr h="34845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1 theme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Several issues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</a:tr>
              <a:tr h="36989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1 issue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Several initiatives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57400" y="2438400"/>
            <a:ext cx="838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8200" y="2971800"/>
            <a:ext cx="685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Phase 1: someone addressed a new issue and posted an initiative</a:t>
            </a:r>
          </a:p>
          <a:p>
            <a:pPr lvl="1">
              <a:buNone/>
            </a:pPr>
            <a:r>
              <a:rPr lang="de-DE" dirty="0" smtClean="0"/>
              <a:t>-A quorum is needed in order to address the issue as a party</a:t>
            </a:r>
          </a:p>
          <a:p>
            <a:pPr lvl="1">
              <a:buNone/>
            </a:pPr>
            <a:r>
              <a:rPr lang="de-DE" dirty="0" smtClean="0"/>
              <a:t>-A minimal number of people need to think this is an important issue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The issue got accepted</a:t>
            </a:r>
          </a:p>
          <a:p>
            <a:r>
              <a:rPr lang="de-DE" dirty="0" smtClean="0"/>
              <a:t>Discussion phase starts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Phase 2: Discussion phase</a:t>
            </a:r>
          </a:p>
          <a:p>
            <a:pPr lvl="1"/>
            <a:r>
              <a:rPr lang="de-DE" dirty="0" smtClean="0"/>
              <a:t>Other initiatives can be proposed to solve this issue</a:t>
            </a:r>
          </a:p>
          <a:p>
            <a:pPr lvl="1"/>
            <a:r>
              <a:rPr lang="de-DE" dirty="0" smtClean="0"/>
              <a:t>Suggestions and amandments to existing initiatives can be made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After a fixed period of time the issue gets frozen</a:t>
            </a:r>
          </a:p>
          <a:p>
            <a:pPr lvl="1"/>
            <a:r>
              <a:rPr lang="de-DE" dirty="0" smtClean="0"/>
              <a:t>This is the final wording</a:t>
            </a:r>
          </a:p>
          <a:p>
            <a:pPr lvl="1"/>
            <a:r>
              <a:rPr lang="de-DE" dirty="0" smtClean="0"/>
              <a:t>New quorum needed: </a:t>
            </a:r>
            <a:br>
              <a:rPr lang="de-DE" dirty="0" smtClean="0"/>
            </a:br>
            <a:r>
              <a:rPr lang="de-DE" dirty="0" smtClean="0"/>
              <a:t>has the discussion been fruitful?</a:t>
            </a:r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0" y="0"/>
            <a:ext cx="122065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After a fixed period of time the voting begins</a:t>
            </a:r>
          </a:p>
          <a:p>
            <a:pPr lvl="1"/>
            <a:r>
              <a:rPr lang="de-DE" dirty="0" smtClean="0"/>
              <a:t>Which initiatives (plural) are approved?</a:t>
            </a:r>
          </a:p>
          <a:p>
            <a:pPr lvl="1"/>
            <a:r>
              <a:rPr lang="de-DE" dirty="0" smtClean="0"/>
              <a:t>Which initiative is the most preferred?</a:t>
            </a:r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After voting is finished:</a:t>
            </a:r>
          </a:p>
          <a:p>
            <a:pPr lvl="1"/>
            <a:r>
              <a:rPr lang="de-DE" dirty="0" smtClean="0"/>
              <a:t>the result is archived on the site</a:t>
            </a:r>
          </a:p>
          <a:p>
            <a:pPr lvl="1"/>
            <a:r>
              <a:rPr lang="de-DE" dirty="0" smtClean="0"/>
              <a:t>The approved initiatives are adopted by the party</a:t>
            </a:r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de-DE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How does it work?</a:t>
            </a:r>
            <a:endParaRPr lang="en-US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6600" dirty="0" smtClean="0"/>
              <a:t>Get your hands dirty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dirty="0" smtClean="0"/>
              <a:t>1)	Open your laptop</a:t>
            </a:r>
          </a:p>
          <a:p>
            <a:r>
              <a:rPr lang="nl-BE" dirty="0" smtClean="0"/>
              <a:t>2)	If you already have an account:</a:t>
            </a:r>
          </a:p>
          <a:p>
            <a:r>
              <a:rPr lang="nl-BE" dirty="0" smtClean="0"/>
              <a:t>	-&gt; go to lqfb.pirateparty.be</a:t>
            </a:r>
          </a:p>
          <a:p>
            <a:r>
              <a:rPr lang="nl-BE" dirty="0" smtClean="0"/>
              <a:t>	If you don’t have an account yet:</a:t>
            </a:r>
          </a:p>
          <a:p>
            <a:r>
              <a:rPr lang="nl-BE" dirty="0" smtClean="0"/>
              <a:t>	-&gt; mail to lqfb@lqfb.pirateparty.be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0" y="3657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0" y="4876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endParaRPr 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~1\AppData\Local\Temp\Rar$DR01.939\Liquid Feedback v.1\Liquid Feedb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55297"/>
            <a:ext cx="4038600" cy="4807303"/>
          </a:xfrm>
          <a:prstGeom prst="rect">
            <a:avLst/>
          </a:prstGeom>
          <a:noFill/>
        </p:spPr>
      </p:pic>
      <p:pic>
        <p:nvPicPr>
          <p:cNvPr id="7" name="Picture 2" descr="C:\Users\ADMINI~1\AppData\Local\Temp\Rar$DR01.939\Liquid Feedback v.1\Liquid Feedb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886200" cy="4807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Transit to 2.0?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No French translation</a:t>
            </a:r>
          </a:p>
          <a:p>
            <a:r>
              <a:rPr lang="nl-BE" sz="4700" b="1" dirty="0" smtClean="0"/>
              <a:t>but</a:t>
            </a:r>
            <a:endParaRPr lang="en-US" sz="4700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 for multiple organizational units (sub divisions)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programming interface with read and write access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Improved implementation of Schulze method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 integrated notification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Integration of </a:t>
            </a:r>
            <a:r>
              <a:rPr lang="en-US" dirty="0" err="1" smtClean="0"/>
              <a:t>Etherpad</a:t>
            </a:r>
            <a:r>
              <a:rPr lang="en-US" dirty="0" smtClean="0"/>
              <a:t> </a:t>
            </a:r>
            <a:r>
              <a:rPr lang="en-US" dirty="0" err="1" smtClean="0"/>
              <a:t>Lite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Wiki format for suggestions and comments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Purified user interface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Removed auto-reject and vote later to simplify the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Thanks</a:t>
            </a:r>
            <a:endParaRPr lang="en-US" sz="1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8000" dirty="0" smtClean="0"/>
              <a:t>Democracy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687763"/>
          </a:xfrm>
        </p:spPr>
        <p:txBody>
          <a:bodyPr>
            <a:normAutofit/>
          </a:bodyPr>
          <a:lstStyle/>
          <a:p>
            <a:r>
              <a:rPr lang="de-DE" sz="4400" dirty="0" smtClean="0"/>
              <a:t>Secret Ballot Voting:</a:t>
            </a:r>
          </a:p>
          <a:p>
            <a:pPr lvl="1"/>
            <a:r>
              <a:rPr lang="de-DE" sz="4400" dirty="0" smtClean="0"/>
              <a:t>Introduced in </a:t>
            </a:r>
            <a:r>
              <a:rPr lang="de-DE" sz="4400" b="1" dirty="0" smtClean="0"/>
              <a:t>1856</a:t>
            </a:r>
            <a:r>
              <a:rPr lang="de-DE" sz="4400" dirty="0" smtClean="0"/>
              <a:t> in Australia</a:t>
            </a:r>
          </a:p>
          <a:p>
            <a:pPr lvl="1"/>
            <a:r>
              <a:rPr lang="de-DE" sz="4400" dirty="0" smtClean="0"/>
              <a:t>Introduced in </a:t>
            </a:r>
            <a:r>
              <a:rPr lang="de-DE" sz="4400" b="1" dirty="0" smtClean="0"/>
              <a:t>1877</a:t>
            </a:r>
            <a:r>
              <a:rPr lang="de-DE" sz="4400" dirty="0" smtClean="0"/>
              <a:t> in Belgium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162" y="-5557"/>
            <a:ext cx="10766362" cy="686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1877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028" y="1752600"/>
            <a:ext cx="3821372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2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/>
              <a:t>Modern Democracy barely changed in over 145 years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de-DE" sz="6600" dirty="0" smtClean="0"/>
              <a:t>Particracy</a:t>
            </a:r>
          </a:p>
          <a:p>
            <a:pPr algn="ctr"/>
            <a:r>
              <a:rPr lang="en-US" sz="6600" dirty="0" err="1" smtClean="0"/>
              <a:t>Pillarisation</a:t>
            </a:r>
            <a:endParaRPr lang="en-US" sz="6600" dirty="0" smtClean="0"/>
          </a:p>
          <a:p>
            <a:pPr algn="ctr"/>
            <a:r>
              <a:rPr lang="de-DE" sz="6600" dirty="0" smtClean="0"/>
              <a:t>Nepotism</a:t>
            </a:r>
          </a:p>
          <a:p>
            <a:pPr algn="ctr"/>
            <a:r>
              <a:rPr lang="de-DE" sz="6600" dirty="0" smtClean="0"/>
              <a:t>Clientilism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Not everyone has the time</a:t>
            </a:r>
          </a:p>
          <a:p>
            <a:r>
              <a:rPr lang="de-DE" dirty="0" smtClean="0"/>
              <a:t>Representatives have a whole pack of objectives</a:t>
            </a:r>
          </a:p>
          <a:p>
            <a:r>
              <a:rPr lang="de-DE" dirty="0" smtClean="0"/>
              <a:t>Delegation is irreversible</a:t>
            </a:r>
          </a:p>
          <a:p>
            <a:r>
              <a:rPr lang="de-DE" dirty="0" smtClean="0"/>
              <a:t>Voting rarely expresses real preference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lot of research has been done on voting systems in the meantime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6768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356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Democracy</vt:lpstr>
      <vt:lpstr>Slide 4</vt:lpstr>
      <vt:lpstr>1877</vt:lpstr>
      <vt:lpstr>Slide 6</vt:lpstr>
      <vt:lpstr>Democracy</vt:lpstr>
      <vt:lpstr>Common problems</vt:lpstr>
      <vt:lpstr>Research</vt:lpstr>
      <vt:lpstr>But...</vt:lpstr>
      <vt:lpstr>That‘s where we come in</vt:lpstr>
      <vt:lpstr>Slide 12</vt:lpstr>
      <vt:lpstr>Liquid Feedback</vt:lpstr>
      <vt:lpstr>Everyone 1 Vote</vt:lpstr>
      <vt:lpstr>How does it work</vt:lpstr>
      <vt:lpstr>5 phases</vt:lpstr>
      <vt:lpstr>5 phases</vt:lpstr>
      <vt:lpstr>5 phases</vt:lpstr>
      <vt:lpstr>5 phases</vt:lpstr>
      <vt:lpstr>5 phases</vt:lpstr>
      <vt:lpstr>5 phases</vt:lpstr>
      <vt:lpstr>Slide 22</vt:lpstr>
      <vt:lpstr>Get your hands dirty</vt:lpstr>
      <vt:lpstr>Slide 24</vt:lpstr>
      <vt:lpstr>Slide 25</vt:lpstr>
      <vt:lpstr>Transit to 2.0?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126</cp:revision>
  <dcterms:created xsi:type="dcterms:W3CDTF">2012-03-17T19:26:01Z</dcterms:created>
  <dcterms:modified xsi:type="dcterms:W3CDTF">2012-03-24T23:30:57Z</dcterms:modified>
</cp:coreProperties>
</file>